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7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83" autoAdjust="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4576" y="260648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Архивный отдел управления делами Администрации Дмитровского городского округа Московской области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3548" y="1916832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ВЛАДИМИР ГАВРИЛОВИЧ СУРИКОВ  – ГЕРОЙ СОЦИАЛИСТИЧЕСКОГО ТРУДА. ПОЧЕТНЫЙ ГРАЖДАНИН ГОРОДА ДМИТРОВА</a:t>
            </a:r>
            <a:endParaRPr lang="ru-RU" sz="2400" dirty="0"/>
          </a:p>
          <a:p>
            <a:pPr algn="ctr"/>
            <a:r>
              <a:rPr lang="ru-RU" sz="2400" b="1" dirty="0"/>
              <a:t> </a:t>
            </a:r>
            <a:endParaRPr lang="ru-RU" sz="2400" dirty="0"/>
          </a:p>
          <a:p>
            <a:pPr algn="ctr"/>
            <a:r>
              <a:rPr lang="ru-RU" sz="2400" b="1" dirty="0"/>
              <a:t> </a:t>
            </a:r>
            <a:endParaRPr lang="ru-RU" sz="2400" dirty="0"/>
          </a:p>
          <a:p>
            <a:pPr algn="ctr"/>
            <a:r>
              <a:rPr lang="ru-RU" sz="2400" b="1" dirty="0"/>
              <a:t>(</a:t>
            </a:r>
            <a:r>
              <a:rPr lang="ru-RU" sz="2400" b="1" dirty="0" smtClean="0"/>
              <a:t>16.01.1928  -  04.10.2018 )   </a:t>
            </a:r>
            <a:endParaRPr lang="ru-RU" sz="2400" dirty="0"/>
          </a:p>
          <a:p>
            <a:pPr algn="ctr"/>
            <a:r>
              <a:rPr lang="ru-RU" sz="2400" b="1" dirty="0"/>
              <a:t> 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779912" y="6179424"/>
            <a:ext cx="123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г. Дмитров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3792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360260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Gabriola" pitchFamily="82" charset="0"/>
              </a:rPr>
              <a:t>4 </a:t>
            </a:r>
            <a:r>
              <a:rPr lang="ru-RU" sz="2400" b="1" dirty="0">
                <a:latin typeface="Gabriola" pitchFamily="82" charset="0"/>
              </a:rPr>
              <a:t>октября 2018 году </a:t>
            </a:r>
            <a:r>
              <a:rPr lang="ru-RU" sz="2400" b="1" dirty="0">
                <a:latin typeface="Gabriola" pitchFamily="82" charset="0"/>
              </a:rPr>
              <a:t>на 91-м году жизни </a:t>
            </a:r>
            <a:r>
              <a:rPr lang="ru-RU" sz="2400" b="1" dirty="0">
                <a:latin typeface="Gabriola" pitchFamily="82" charset="0"/>
              </a:rPr>
              <a:t>Владимир </a:t>
            </a:r>
            <a:r>
              <a:rPr lang="ru-RU" sz="2400" b="1" dirty="0">
                <a:latin typeface="Gabriola" pitchFamily="82" charset="0"/>
              </a:rPr>
              <a:t>Гаврилович </a:t>
            </a:r>
            <a:r>
              <a:rPr lang="ru-RU" sz="2400" b="1" dirty="0">
                <a:latin typeface="Gabriola" pitchFamily="82" charset="0"/>
              </a:rPr>
              <a:t>Суриков скончался.</a:t>
            </a:r>
            <a:endParaRPr lang="ru-RU" sz="2400" b="1" dirty="0">
              <a:latin typeface="Gabriola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268760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Gabriola" pitchFamily="82" charset="0"/>
              </a:rPr>
              <a:t>По инициативе трудового коллектива Яхромского аграрного колледжа было принято решение о присвоении учреждению имени Владимира Сурикова. Это решение было одобрено на уровне областного правительства. Сначала пакет документов и ходатайство рассмотрели в министерстве образования Московской области. Затем после одобрения Губернатором они были направлены в Главное управление территориальной политики области.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577084"/>
            <a:ext cx="3201144" cy="320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9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" y="10655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7624" y="5694203"/>
            <a:ext cx="70567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Материалы для виртуальной выставки взяты из фонда № 312 личного происхождения Героя социалистического труда, почетного гражданина города Дмитрова Сурикова Владимира Гавриловича.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20244" y="1628800"/>
            <a:ext cx="672107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09722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5850" y="332656"/>
            <a:ext cx="4572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Gabriola" pitchFamily="82" charset="0"/>
              </a:rPr>
              <a:t> Владимир Гаврилович Суриков, родился 16.01.1928г. в д. </a:t>
            </a:r>
            <a:r>
              <a:rPr lang="ru-RU" sz="2400" b="1" dirty="0" err="1">
                <a:latin typeface="Gabriola" pitchFamily="82" charset="0"/>
              </a:rPr>
              <a:t>Артемово</a:t>
            </a:r>
            <a:r>
              <a:rPr lang="ru-RU" sz="2400" b="1" dirty="0">
                <a:latin typeface="Gabriola" pitchFamily="82" charset="0"/>
              </a:rPr>
              <a:t> </a:t>
            </a:r>
            <a:r>
              <a:rPr lang="ru-RU" sz="2400" b="1" dirty="0" err="1" smtClean="0">
                <a:latin typeface="Gabriola" pitchFamily="82" charset="0"/>
              </a:rPr>
              <a:t>Калязинского</a:t>
            </a:r>
            <a:r>
              <a:rPr lang="ru-RU" sz="2400" b="1" dirty="0" smtClean="0">
                <a:latin typeface="Gabriola" pitchFamily="82" charset="0"/>
              </a:rPr>
              <a:t> </a:t>
            </a:r>
            <a:r>
              <a:rPr lang="ru-RU" sz="2400" b="1" dirty="0">
                <a:latin typeface="Gabriola" pitchFamily="82" charset="0"/>
              </a:rPr>
              <a:t>района Калининской (Тверской) области. Отец – рабочий в швейной артели, мать - колхозница. В 1941 году окончил 7 классов и поступил в </a:t>
            </a:r>
            <a:r>
              <a:rPr lang="ru-RU" sz="2400" b="1" dirty="0" err="1" smtClean="0">
                <a:latin typeface="Gabriola" pitchFamily="82" charset="0"/>
              </a:rPr>
              <a:t>Калязинский</a:t>
            </a:r>
            <a:r>
              <a:rPr lang="ru-RU" sz="2400" b="1" dirty="0" smtClean="0">
                <a:latin typeface="Gabriola" pitchFamily="82" charset="0"/>
              </a:rPr>
              <a:t> </a:t>
            </a:r>
            <a:r>
              <a:rPr lang="ru-RU" sz="2400" b="1" dirty="0">
                <a:latin typeface="Gabriola" pitchFamily="82" charset="0"/>
              </a:rPr>
              <a:t>индустриальный техникум, но проучился там всего неделю. </a:t>
            </a:r>
            <a:endParaRPr lang="ru-RU" sz="2400" b="1" dirty="0" smtClean="0">
              <a:latin typeface="Gabriola" pitchFamily="82" charset="0"/>
            </a:endParaRPr>
          </a:p>
          <a:p>
            <a:pPr algn="ctr"/>
            <a:r>
              <a:rPr lang="ru-RU" sz="2400" b="1" dirty="0" smtClean="0">
                <a:latin typeface="Gabriola" pitchFamily="82" charset="0"/>
              </a:rPr>
              <a:t>В соседнем </a:t>
            </a:r>
            <a:r>
              <a:rPr lang="ru-RU" sz="2400" b="1" dirty="0">
                <a:latin typeface="Gabriola" pitchFamily="82" charset="0"/>
              </a:rPr>
              <a:t>городе  </a:t>
            </a:r>
            <a:r>
              <a:rPr lang="ru-RU" sz="2400" b="1" dirty="0" err="1">
                <a:latin typeface="Gabriola" pitchFamily="82" charset="0"/>
              </a:rPr>
              <a:t>Кашино</a:t>
            </a:r>
            <a:r>
              <a:rPr lang="ru-RU" sz="2400" b="1" dirty="0">
                <a:latin typeface="Gabriola" pitchFamily="82" charset="0"/>
              </a:rPr>
              <a:t> проходила  прифронтовая полоса, немцы наступали на Москву – пришлось учебу бросить.  Трудовую деятельность начал в 1942 году рядовым колхозником в родном колхозе. </a:t>
            </a:r>
            <a:endParaRPr lang="ru-RU" sz="2400" b="1" dirty="0" smtClean="0">
              <a:latin typeface="Gabriola" pitchFamily="82" charset="0"/>
            </a:endParaRPr>
          </a:p>
          <a:p>
            <a:pPr algn="ctr"/>
            <a:r>
              <a:rPr lang="ru-RU" sz="2400" b="1" dirty="0" smtClean="0">
                <a:latin typeface="Gabriola" pitchFamily="82" charset="0"/>
              </a:rPr>
              <a:t>С </a:t>
            </a:r>
            <a:r>
              <a:rPr lang="ru-RU" sz="2400" b="1" dirty="0">
                <a:latin typeface="Gabriola" pitchFamily="82" charset="0"/>
              </a:rPr>
              <a:t>1944 года по 1947 год учился в </a:t>
            </a:r>
            <a:r>
              <a:rPr lang="ru-RU" sz="2400" b="1" dirty="0" err="1">
                <a:latin typeface="Gabriola" pitchFamily="82" charset="0"/>
              </a:rPr>
              <a:t>Кашинском</a:t>
            </a:r>
            <a:r>
              <a:rPr lang="ru-RU" sz="2400" b="1" dirty="0">
                <a:latin typeface="Gabriola" pitchFamily="82" charset="0"/>
              </a:rPr>
              <a:t> </a:t>
            </a:r>
            <a:r>
              <a:rPr lang="ru-RU" sz="2400" b="1" dirty="0" err="1">
                <a:latin typeface="Gabriola" pitchFamily="82" charset="0"/>
              </a:rPr>
              <a:t>зооветтехникуме</a:t>
            </a:r>
            <a:r>
              <a:rPr lang="ru-RU" sz="2400" b="1" dirty="0">
                <a:latin typeface="Gabriola" pitchFamily="82" charset="0"/>
              </a:rPr>
              <a:t>  на отделении  механизации сельского хозяйства. </a:t>
            </a:r>
            <a:endParaRPr lang="ru-RU" sz="2400" b="1" dirty="0" smtClean="0">
              <a:latin typeface="Gabriola" pitchFamily="82" charset="0"/>
            </a:endParaRPr>
          </a:p>
          <a:p>
            <a:pPr algn="ctr"/>
            <a:r>
              <a:rPr lang="ru-RU" sz="2400" b="1" dirty="0" smtClean="0">
                <a:latin typeface="Gabriola" pitchFamily="82" charset="0"/>
              </a:rPr>
              <a:t>По </a:t>
            </a:r>
            <a:r>
              <a:rPr lang="ru-RU" sz="2400" b="1" dirty="0">
                <a:latin typeface="Gabriola" pitchFamily="82" charset="0"/>
              </a:rPr>
              <a:t>окончании техникума работал в колхозе  механиком по ремонту </a:t>
            </a:r>
            <a:r>
              <a:rPr lang="ru-RU" sz="2400" b="1" dirty="0" smtClean="0">
                <a:latin typeface="Gabriola" pitchFamily="82" charset="0"/>
              </a:rPr>
              <a:t>сельхозмашин.</a:t>
            </a:r>
            <a:endParaRPr lang="ru-RU" sz="2400" b="1" dirty="0">
              <a:latin typeface="Gabriola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850" y="175901"/>
            <a:ext cx="4372041" cy="6438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5455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83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188640"/>
            <a:ext cx="4572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Gabriola" pitchFamily="82" charset="0"/>
              </a:rPr>
              <a:t>С 1949 года по 1953 год  В.Г. Суриков учился в Московском институте механизации и </a:t>
            </a:r>
            <a:r>
              <a:rPr lang="ru-RU" sz="2400" b="1" dirty="0" err="1">
                <a:latin typeface="Gabriola" pitchFamily="82" charset="0"/>
              </a:rPr>
              <a:t>электрофикации</a:t>
            </a:r>
            <a:r>
              <a:rPr lang="ru-RU" sz="2400" b="1" dirty="0">
                <a:latin typeface="Gabriola" pitchFamily="82" charset="0"/>
              </a:rPr>
              <a:t>  сельского хозяйства, который окончил с отличием и был рекомендован на работу в Московскую область.</a:t>
            </a:r>
          </a:p>
          <a:p>
            <a:pPr algn="ctr"/>
            <a:r>
              <a:rPr lang="ru-RU" sz="2400" b="1" dirty="0">
                <a:latin typeface="Gabriola" pitchFamily="82" charset="0"/>
              </a:rPr>
              <a:t>С 1951 года   по 1961 год работал в Коммунистической лугомелиоративной станции с. Рогачево Дмитровского района Московской области в должности главного инженера.</a:t>
            </a:r>
          </a:p>
          <a:p>
            <a:pPr algn="ctr"/>
            <a:r>
              <a:rPr lang="ru-RU" sz="2400" b="1" dirty="0" smtClean="0">
                <a:latin typeface="Gabriola" pitchFamily="82" charset="0"/>
              </a:rPr>
              <a:t>С </a:t>
            </a:r>
            <a:r>
              <a:rPr lang="ru-RU" sz="2400" b="1" dirty="0">
                <a:latin typeface="Gabriola" pitchFamily="82" charset="0"/>
              </a:rPr>
              <a:t>1987 по 1994 год, вплоть до пенсии, работал генеральным директором агропромышленного комбината «Дмитровский».</a:t>
            </a:r>
          </a:p>
          <a:p>
            <a:pPr algn="ctr"/>
            <a:r>
              <a:rPr lang="ru-RU" sz="2400" b="1" dirty="0">
                <a:latin typeface="Gabriola" pitchFamily="82" charset="0"/>
              </a:rPr>
              <a:t>С 1995 по 2010 год трудился в должности консультанта в Рогачевском совхозе.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854764"/>
            <a:ext cx="3810000" cy="5038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5455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504" y="404664"/>
            <a:ext cx="4572000" cy="55399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Gabriola" pitchFamily="82" charset="0"/>
              </a:rPr>
              <a:t>В 1961 году избирался секретарем Дмитровского ГК КПСС, а в январе 1963 года выдвинут на должность начальника Дмитровского производственного совхозно-колхозного управления, куда входили совхозы и колхозы Дмитровского и бывшего Талдомского районов.</a:t>
            </a:r>
          </a:p>
          <a:p>
            <a:pPr algn="ctr"/>
            <a:r>
              <a:rPr lang="ru-RU" sz="2400" b="1" dirty="0">
                <a:latin typeface="Gabriola" pitchFamily="82" charset="0"/>
              </a:rPr>
              <a:t>С 1970 по 1987 год В.Г.  Суриков возглавлял коллектив Яхромского совхоза - техникума</a:t>
            </a:r>
            <a:r>
              <a:rPr lang="ru-RU" sz="2400" b="1" dirty="0" smtClean="0">
                <a:latin typeface="Gabriola" pitchFamily="82" charset="0"/>
              </a:rPr>
              <a:t>.</a:t>
            </a:r>
          </a:p>
          <a:p>
            <a:pPr algn="ctr"/>
            <a:r>
              <a:rPr lang="ru-RU" sz="2400" b="1" dirty="0">
                <a:latin typeface="Gabriola" pitchFamily="82" charset="0"/>
              </a:rPr>
              <a:t>Общий стаж трудовой деятельности составлял более 50 лет. </a:t>
            </a:r>
          </a:p>
          <a:p>
            <a:pPr algn="ctr"/>
            <a:r>
              <a:rPr lang="ru-RU" sz="2400" b="1" dirty="0">
                <a:latin typeface="Gabriola" pitchFamily="82" charset="0"/>
              </a:rPr>
              <a:t>Женат, имеет 2 сына, 1 дочь, 6 внуков и 2 правнучки. </a:t>
            </a:r>
          </a:p>
          <a:p>
            <a:r>
              <a:rPr lang="ru-RU" sz="2400" dirty="0"/>
              <a:t> </a:t>
            </a:r>
          </a:p>
          <a:p>
            <a:pPr algn="ctr"/>
            <a:endParaRPr lang="ru-RU" b="1" dirty="0">
              <a:latin typeface="Gabriola" pitchFamily="8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04664"/>
            <a:ext cx="1512168" cy="23086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393" y="3645024"/>
            <a:ext cx="251356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55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21796" y="11663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b="1" dirty="0">
                <a:latin typeface="Gabriola" pitchFamily="82" charset="0"/>
              </a:rPr>
              <a:t>Владимир Гаврилович Суриков награжден:</a:t>
            </a:r>
          </a:p>
          <a:p>
            <a:pPr algn="ctr"/>
            <a:r>
              <a:rPr lang="ru-RU" sz="2400" b="1" dirty="0">
                <a:latin typeface="Gabriola" pitchFamily="82" charset="0"/>
              </a:rPr>
              <a:t> - орденами:</a:t>
            </a:r>
          </a:p>
          <a:p>
            <a:pPr algn="ctr"/>
            <a:r>
              <a:rPr lang="ru-RU" sz="2400" b="1" dirty="0">
                <a:latin typeface="Gabriola" pitchFamily="82" charset="0"/>
              </a:rPr>
              <a:t> «Октябрьской революции»;</a:t>
            </a:r>
          </a:p>
          <a:p>
            <a:pPr algn="ctr"/>
            <a:r>
              <a:rPr lang="ru-RU" sz="2400" b="1" dirty="0">
                <a:latin typeface="Gabriola" pitchFamily="82" charset="0"/>
              </a:rPr>
              <a:t>«Орден Трудового Красного Знамени»;</a:t>
            </a:r>
          </a:p>
          <a:p>
            <a:pPr algn="ctr"/>
            <a:r>
              <a:rPr lang="ru-RU" sz="2400" b="1" dirty="0">
                <a:latin typeface="Gabriola" pitchFamily="82" charset="0"/>
              </a:rPr>
              <a:t>«Орден Ленина</a:t>
            </a:r>
            <a:r>
              <a:rPr lang="ru-RU" sz="2400" b="1" dirty="0">
                <a:latin typeface="Gabriola" pitchFamily="82" charset="0"/>
              </a:rPr>
              <a:t>».</a:t>
            </a:r>
            <a:endParaRPr lang="ru-RU" sz="2400" b="1" dirty="0">
              <a:latin typeface="Gabriola" pitchFamily="82" charset="0"/>
            </a:endParaRPr>
          </a:p>
          <a:p>
            <a:pPr algn="ctr"/>
            <a:r>
              <a:rPr lang="ru-RU" sz="2400" b="1" dirty="0">
                <a:latin typeface="Gabriola" pitchFamily="82" charset="0"/>
              </a:rPr>
              <a:t>- золотая медаль «Серп и молот</a:t>
            </a:r>
            <a:r>
              <a:rPr lang="ru-RU" sz="2400" b="1" dirty="0">
                <a:latin typeface="Gabriola" pitchFamily="82" charset="0"/>
              </a:rPr>
              <a:t>».</a:t>
            </a:r>
            <a:endParaRPr lang="ru-RU" sz="2400" b="1" dirty="0">
              <a:latin typeface="Gabriola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65" y="374927"/>
            <a:ext cx="1656184" cy="35193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796" y="301696"/>
            <a:ext cx="2203080" cy="3559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073" y="2852936"/>
            <a:ext cx="2710802" cy="35375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18986"/>
            <a:ext cx="2463492" cy="431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55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62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72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08" y="764704"/>
            <a:ext cx="7267651" cy="5179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0972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" y="1311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5616" y="188640"/>
            <a:ext cx="6696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Gabriola" pitchFamily="82" charset="0"/>
              </a:rPr>
              <a:t>На основании решение Совета депутатов № 109/21 от 25.08.98 г. Сурикову В.Г. было присвоено звание Почетный гражданин города Дмитрова</a:t>
            </a:r>
          </a:p>
          <a:p>
            <a:pPr algn="ctr"/>
            <a:r>
              <a:rPr lang="ru-RU" sz="2400" b="1" dirty="0">
                <a:latin typeface="Gabriola" pitchFamily="82" charset="0"/>
              </a:rPr>
              <a:t>Документы личного происхождения передал в архивный отдел Администрации г. </a:t>
            </a:r>
            <a:r>
              <a:rPr lang="ru-RU" sz="2400" b="1" dirty="0">
                <a:latin typeface="Gabriola" pitchFamily="82" charset="0"/>
              </a:rPr>
              <a:t>Дмитрова лично </a:t>
            </a:r>
            <a:r>
              <a:rPr lang="ru-RU" sz="2400" b="1" dirty="0" err="1" smtClean="0">
                <a:latin typeface="Gabriola" pitchFamily="82" charset="0"/>
              </a:rPr>
              <a:t>В.Г.Суриков</a:t>
            </a:r>
            <a:r>
              <a:rPr lang="ru-RU" sz="2400" b="1" dirty="0" smtClean="0">
                <a:latin typeface="Gabriola" pitchFamily="82" charset="0"/>
              </a:rPr>
              <a:t>.</a:t>
            </a:r>
            <a:endParaRPr lang="ru-RU" sz="2400" b="1" dirty="0">
              <a:latin typeface="Gabriola" pitchFamily="8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909" y="2129229"/>
            <a:ext cx="2988157" cy="439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52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450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Зелинская Анна Павловна</dc:creator>
  <cp:lastModifiedBy>Зелинская Анна Павловна</cp:lastModifiedBy>
  <cp:revision>10</cp:revision>
  <dcterms:created xsi:type="dcterms:W3CDTF">2020-01-16T08:15:33Z</dcterms:created>
  <dcterms:modified xsi:type="dcterms:W3CDTF">2020-01-16T11:46:00Z</dcterms:modified>
</cp:coreProperties>
</file>